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631" r:id="rId2"/>
    <p:sldId id="633" r:id="rId3"/>
    <p:sldId id="637" r:id="rId4"/>
    <p:sldId id="684" r:id="rId5"/>
    <p:sldId id="693" r:id="rId6"/>
    <p:sldId id="689" r:id="rId7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9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9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9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9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9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9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9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9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9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>
          <p15:clr>
            <a:srgbClr val="A4A3A4"/>
          </p15:clr>
        </p15:guide>
        <p15:guide id="2" pos="72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CECE8"/>
    <a:srgbClr val="F2F2F2"/>
    <a:srgbClr val="FBE5D6"/>
    <a:srgbClr val="C00000"/>
    <a:srgbClr val="E6E6E6"/>
    <a:srgbClr val="0000FF"/>
    <a:srgbClr val="F8D7CD"/>
    <a:srgbClr val="1A5B96"/>
    <a:srgbClr val="628622"/>
    <a:srgbClr val="ED5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60" autoAdjust="0"/>
    <p:restoredTop sz="88457" autoAdjust="0"/>
  </p:normalViewPr>
  <p:slideViewPr>
    <p:cSldViewPr snapToGrid="0">
      <p:cViewPr varScale="1">
        <p:scale>
          <a:sx n="102" d="100"/>
          <a:sy n="102" d="100"/>
        </p:scale>
        <p:origin x="1050" y="96"/>
      </p:cViewPr>
      <p:guideLst>
        <p:guide orient="horz" pos="2137"/>
        <p:guide pos="72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2904" y="108"/>
      </p:cViewPr>
      <p:guideLst/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C5FCC-7B57-4E25-B3C0-9BE4E8CE7B56}" type="datetimeFigureOut">
              <a:rPr lang="zh-CN" altLang="en-US" smtClean="0"/>
              <a:t>2024/3/1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EF926C-0154-4B35-9972-79DBD51E45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90204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90204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90204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90204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9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6" name="备注占位符 5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>
            <a:solidFill>
              <a:srgbClr val="000000"/>
            </a:solidFill>
            <a:miter lim="800000"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1pPr>
            <a:lvl2pPr marL="742950" indent="-285750"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2pPr>
            <a:lvl3pPr marL="1143000" indent="-228600"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3pPr>
            <a:lvl4pPr marL="1600200" indent="-228600"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4pPr>
            <a:lvl5pPr marL="2057400" indent="-228600"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5pPr>
            <a:lvl6pPr marL="25146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6pPr>
            <a:lvl7pPr marL="29718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7pPr>
            <a:lvl8pPr marL="34290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8pPr>
            <a:lvl9pPr marL="38862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8985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B04DD46-1083-4624-9BD3-F550993EB1F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90204" pitchFamily="34" charset="0"/>
                <a:ea typeface="宋体" panose="02010600030101010101" pitchFamily="2" charset="-122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9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>
            <a:solidFill>
              <a:srgbClr val="000000"/>
            </a:solidFill>
            <a:miter lim="800000"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1pPr>
            <a:lvl2pPr marL="742950" indent="-285750"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2pPr>
            <a:lvl3pPr marL="1143000" indent="-228600"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3pPr>
            <a:lvl4pPr marL="1600200" indent="-228600"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4pPr>
            <a:lvl5pPr marL="2057400" indent="-228600"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5pPr>
            <a:lvl6pPr marL="25146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6pPr>
            <a:lvl7pPr marL="29718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7pPr>
            <a:lvl8pPr marL="34290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8pPr>
            <a:lvl9pPr marL="38862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8985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B04DD46-1083-4624-9BD3-F550993EB1F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90204" pitchFamily="34" charset="0"/>
                <a:ea typeface="宋体" panose="02010600030101010101" pitchFamily="2" charset="-122"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9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>
            <a:solidFill>
              <a:srgbClr val="000000"/>
            </a:solidFill>
            <a:miter lim="800000"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1pPr>
            <a:lvl2pPr marL="742950" indent="-285750"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2pPr>
            <a:lvl3pPr marL="1143000" indent="-228600"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3pPr>
            <a:lvl4pPr marL="1600200" indent="-228600"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4pPr>
            <a:lvl5pPr marL="2057400" indent="-228600"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5pPr>
            <a:lvl6pPr marL="25146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6pPr>
            <a:lvl7pPr marL="29718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7pPr>
            <a:lvl8pPr marL="34290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8pPr>
            <a:lvl9pPr marL="38862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8985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B04DD46-1083-4624-9BD3-F550993EB1F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90204" pitchFamily="34" charset="0"/>
                <a:ea typeface="宋体" panose="02010600030101010101" pitchFamily="2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9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045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>
            <a:solidFill>
              <a:srgbClr val="000000"/>
            </a:solidFill>
            <a:miter lim="800000"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1pPr>
            <a:lvl2pPr marL="742950" indent="-285750"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2pPr>
            <a:lvl3pPr marL="1143000" indent="-228600"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3pPr>
            <a:lvl4pPr marL="1600200" indent="-228600"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4pPr>
            <a:lvl5pPr marL="2057400" indent="-228600"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5pPr>
            <a:lvl6pPr marL="25146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6pPr>
            <a:lvl7pPr marL="29718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7pPr>
            <a:lvl8pPr marL="34290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8pPr>
            <a:lvl9pPr marL="38862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8985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B04DD46-1083-4624-9BD3-F550993EB1F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90204" pitchFamily="34" charset="0"/>
                <a:ea typeface="宋体" panose="02010600030101010101" pitchFamily="2" charset="-122"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9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27975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>
            <a:solidFill>
              <a:srgbClr val="000000"/>
            </a:solidFill>
            <a:miter lim="800000"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1pPr>
            <a:lvl2pPr marL="742950" indent="-285750"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2pPr>
            <a:lvl3pPr marL="1143000" indent="-228600"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3pPr>
            <a:lvl4pPr marL="1600200" indent="-228600"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4pPr>
            <a:lvl5pPr marL="2057400" indent="-228600" defTabSz="898525"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5pPr>
            <a:lvl6pPr marL="25146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6pPr>
            <a:lvl7pPr marL="29718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7pPr>
            <a:lvl8pPr marL="34290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8pPr>
            <a:lvl9pPr marL="3886200" indent="-228600" defTabSz="8985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8985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B04DD46-1083-4624-9BD3-F550993EB1F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90204" pitchFamily="34" charset="0"/>
                <a:ea typeface="宋体" panose="02010600030101010101" pitchFamily="2" charset="-122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9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0331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/>
        </p:nvCxnSpPr>
        <p:spPr>
          <a:xfrm>
            <a:off x="0" y="688000"/>
            <a:ext cx="12195173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149" b="35678"/>
          <a:stretch>
            <a:fillRect/>
          </a:stretch>
        </p:blipFill>
        <p:spPr>
          <a:xfrm>
            <a:off x="0" y="6138000"/>
            <a:ext cx="1554284" cy="720000"/>
          </a:xfrm>
          <a:prstGeom prst="rect">
            <a:avLst/>
          </a:prstGeom>
        </p:spPr>
      </p:pic>
      <p:sp>
        <p:nvSpPr>
          <p:cNvPr id="16" name="矩形 4"/>
          <p:cNvSpPr/>
          <p:nvPr userDrawn="1"/>
        </p:nvSpPr>
        <p:spPr>
          <a:xfrm>
            <a:off x="9350378" y="-2974"/>
            <a:ext cx="2841622" cy="690973"/>
          </a:xfrm>
          <a:custGeom>
            <a:avLst/>
            <a:gdLst>
              <a:gd name="connsiteX0" fmla="*/ 0 w 2599349"/>
              <a:gd name="connsiteY0" fmla="*/ 0 h 1182812"/>
              <a:gd name="connsiteX1" fmla="*/ 2599349 w 2599349"/>
              <a:gd name="connsiteY1" fmla="*/ 0 h 1182812"/>
              <a:gd name="connsiteX2" fmla="*/ 2599349 w 2599349"/>
              <a:gd name="connsiteY2" fmla="*/ 1182812 h 1182812"/>
              <a:gd name="connsiteX3" fmla="*/ 0 w 2599349"/>
              <a:gd name="connsiteY3" fmla="*/ 1182812 h 1182812"/>
              <a:gd name="connsiteX4" fmla="*/ 0 w 2599349"/>
              <a:gd name="connsiteY4" fmla="*/ 0 h 1182812"/>
              <a:gd name="connsiteX0-1" fmla="*/ 711200 w 3310549"/>
              <a:gd name="connsiteY0-2" fmla="*/ 0 h 1226354"/>
              <a:gd name="connsiteX1-3" fmla="*/ 3310549 w 3310549"/>
              <a:gd name="connsiteY1-4" fmla="*/ 0 h 1226354"/>
              <a:gd name="connsiteX2-5" fmla="*/ 3310549 w 3310549"/>
              <a:gd name="connsiteY2-6" fmla="*/ 1182812 h 1226354"/>
              <a:gd name="connsiteX3-7" fmla="*/ 0 w 3310549"/>
              <a:gd name="connsiteY3-8" fmla="*/ 1226354 h 1226354"/>
              <a:gd name="connsiteX4-9" fmla="*/ 711200 w 3310549"/>
              <a:gd name="connsiteY4-10" fmla="*/ 0 h 1226354"/>
              <a:gd name="connsiteX0-11" fmla="*/ 720725 w 3320074"/>
              <a:gd name="connsiteY0-12" fmla="*/ 0 h 1197779"/>
              <a:gd name="connsiteX1-13" fmla="*/ 3320074 w 3320074"/>
              <a:gd name="connsiteY1-14" fmla="*/ 0 h 1197779"/>
              <a:gd name="connsiteX2-15" fmla="*/ 3320074 w 3320074"/>
              <a:gd name="connsiteY2-16" fmla="*/ 1182812 h 1197779"/>
              <a:gd name="connsiteX3-17" fmla="*/ 0 w 3320074"/>
              <a:gd name="connsiteY3-18" fmla="*/ 1197779 h 1197779"/>
              <a:gd name="connsiteX4-19" fmla="*/ 720725 w 3320074"/>
              <a:gd name="connsiteY4-20" fmla="*/ 0 h 1197779"/>
              <a:gd name="connsiteX0-21" fmla="*/ 800907 w 3400256"/>
              <a:gd name="connsiteY0-22" fmla="*/ 0 h 1197779"/>
              <a:gd name="connsiteX1-23" fmla="*/ 3400256 w 3400256"/>
              <a:gd name="connsiteY1-24" fmla="*/ 0 h 1197779"/>
              <a:gd name="connsiteX2-25" fmla="*/ 3400256 w 3400256"/>
              <a:gd name="connsiteY2-26" fmla="*/ 1182812 h 1197779"/>
              <a:gd name="connsiteX3-27" fmla="*/ 0 w 3400256"/>
              <a:gd name="connsiteY3-28" fmla="*/ 1197779 h 1197779"/>
              <a:gd name="connsiteX4-29" fmla="*/ 800907 w 3400256"/>
              <a:gd name="connsiteY4-30" fmla="*/ 0 h 1197779"/>
              <a:gd name="connsiteX0-31" fmla="*/ 680750 w 3400256"/>
              <a:gd name="connsiteY0-32" fmla="*/ 0 h 1197779"/>
              <a:gd name="connsiteX1-33" fmla="*/ 3400256 w 3400256"/>
              <a:gd name="connsiteY1-34" fmla="*/ 0 h 1197779"/>
              <a:gd name="connsiteX2-35" fmla="*/ 3400256 w 3400256"/>
              <a:gd name="connsiteY2-36" fmla="*/ 1182812 h 1197779"/>
              <a:gd name="connsiteX3-37" fmla="*/ 0 w 3400256"/>
              <a:gd name="connsiteY3-38" fmla="*/ 1197779 h 1197779"/>
              <a:gd name="connsiteX4-39" fmla="*/ 680750 w 3400256"/>
              <a:gd name="connsiteY4-40" fmla="*/ 0 h 1197779"/>
              <a:gd name="connsiteX0-41" fmla="*/ 706575 w 3400256"/>
              <a:gd name="connsiteY0-42" fmla="*/ 0 h 1197779"/>
              <a:gd name="connsiteX1-43" fmla="*/ 3400256 w 3400256"/>
              <a:gd name="connsiteY1-44" fmla="*/ 0 h 1197779"/>
              <a:gd name="connsiteX2-45" fmla="*/ 3400256 w 3400256"/>
              <a:gd name="connsiteY2-46" fmla="*/ 1182812 h 1197779"/>
              <a:gd name="connsiteX3-47" fmla="*/ 0 w 3400256"/>
              <a:gd name="connsiteY3-48" fmla="*/ 1197779 h 1197779"/>
              <a:gd name="connsiteX4-49" fmla="*/ 706575 w 3400256"/>
              <a:gd name="connsiteY4-50" fmla="*/ 0 h 1197779"/>
              <a:gd name="connsiteX0-51" fmla="*/ 264806 w 3400256"/>
              <a:gd name="connsiteY0-52" fmla="*/ 16934 h 1197779"/>
              <a:gd name="connsiteX1-53" fmla="*/ 3400256 w 3400256"/>
              <a:gd name="connsiteY1-54" fmla="*/ 0 h 1197779"/>
              <a:gd name="connsiteX2-55" fmla="*/ 3400256 w 3400256"/>
              <a:gd name="connsiteY2-56" fmla="*/ 1182812 h 1197779"/>
              <a:gd name="connsiteX3-57" fmla="*/ 0 w 3400256"/>
              <a:gd name="connsiteY3-58" fmla="*/ 1197779 h 1197779"/>
              <a:gd name="connsiteX4-59" fmla="*/ 264806 w 3400256"/>
              <a:gd name="connsiteY4-60" fmla="*/ 16934 h 1197779"/>
              <a:gd name="connsiteX0-61" fmla="*/ 411707 w 3400256"/>
              <a:gd name="connsiteY0-62" fmla="*/ 0 h 1202955"/>
              <a:gd name="connsiteX1-63" fmla="*/ 3400256 w 3400256"/>
              <a:gd name="connsiteY1-64" fmla="*/ 5176 h 1202955"/>
              <a:gd name="connsiteX2-65" fmla="*/ 3400256 w 3400256"/>
              <a:gd name="connsiteY2-66" fmla="*/ 1187988 h 1202955"/>
              <a:gd name="connsiteX3-67" fmla="*/ 0 w 3400256"/>
              <a:gd name="connsiteY3-68" fmla="*/ 1202955 h 1202955"/>
              <a:gd name="connsiteX4-69" fmla="*/ 411707 w 3400256"/>
              <a:gd name="connsiteY4-70" fmla="*/ 0 h 120295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400256" h="1202955">
                <a:moveTo>
                  <a:pt x="411707" y="0"/>
                </a:moveTo>
                <a:lnTo>
                  <a:pt x="3400256" y="5176"/>
                </a:lnTo>
                <a:lnTo>
                  <a:pt x="3400256" y="1187988"/>
                </a:lnTo>
                <a:lnTo>
                  <a:pt x="0" y="1202955"/>
                </a:lnTo>
                <a:lnTo>
                  <a:pt x="411707" y="0"/>
                </a:lnTo>
                <a:close/>
              </a:path>
            </a:pathLst>
          </a:custGeom>
          <a:solidFill>
            <a:srgbClr val="C00000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4149" b="35678"/>
          <a:stretch>
            <a:fillRect/>
          </a:stretch>
        </p:blipFill>
        <p:spPr>
          <a:xfrm flipH="1">
            <a:off x="10637716" y="6138000"/>
            <a:ext cx="1554284" cy="72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00" y="81512"/>
            <a:ext cx="522000" cy="522000"/>
          </a:xfrm>
          <a:prstGeom prst="rect">
            <a:avLst/>
          </a:prstGeom>
          <a:effectLst/>
        </p:spPr>
      </p:pic>
      <p:pic>
        <p:nvPicPr>
          <p:cNvPr id="8" name="图片 7" descr="未标题-6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7"/>
          <a:srcRect r="63286"/>
          <a:stretch/>
        </p:blipFill>
        <p:spPr>
          <a:xfrm>
            <a:off x="126000" y="6483178"/>
            <a:ext cx="409530" cy="3748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4CA308-9A19-4442-A38A-592EFE975C3E}" type="datetime1">
              <a:rPr lang="zh-CN" altLang="en-US"/>
              <a:t>2024/3/1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66546D-530F-4639-A6BA-B306F2B5378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>
                <a:sym typeface="Calibri Light" pitchFamily="34" charset="0"/>
              </a:rPr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90204" pitchFamily="34" charset="0"/>
              <a:buNone/>
              <a:defRPr sz="1200">
                <a:solidFill>
                  <a:srgbClr val="898989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64CA308-9A19-4442-A38A-592EFE975C3E}" type="datetime1">
              <a:rPr lang="zh-CN" altLang="en-US"/>
              <a:t>2024/3/1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90204" pitchFamily="34" charset="0"/>
              <a:buNone/>
              <a:defRPr sz="1200">
                <a:solidFill>
                  <a:srgbClr val="898989"/>
                </a:solidFill>
                <a:latin typeface="Arial" panose="020B060402020209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90204" pitchFamily="34" charset="0"/>
              <a:buNone/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566546D-530F-4639-A6BA-B306F2B53788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anose="02010600030101010101" pitchFamily="2" charset="-122"/>
          <a:sym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9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9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9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9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9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9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9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9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9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4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7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6.png"/><Relationship Id="rId5" Type="http://schemas.openxmlformats.org/officeDocument/2006/relationships/tags" Target="../tags/tag6.xml"/><Relationship Id="rId10" Type="http://schemas.openxmlformats.org/officeDocument/2006/relationships/image" Target="../media/image5.png"/><Relationship Id="rId4" Type="http://schemas.openxmlformats.org/officeDocument/2006/relationships/tags" Target="../tags/tag5.xml"/><Relationship Id="rId9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图片 14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3" r="24637" b="18855"/>
          <a:stretch>
            <a:fillRect/>
          </a:stretch>
        </p:blipFill>
        <p:spPr bwMode="auto">
          <a:xfrm>
            <a:off x="4292085" y="2325759"/>
            <a:ext cx="3597275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图片 1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</p:pic>
      <p:grpSp>
        <p:nvGrpSpPr>
          <p:cNvPr id="16" name="组合 6"/>
          <p:cNvGrpSpPr/>
          <p:nvPr/>
        </p:nvGrpSpPr>
        <p:grpSpPr bwMode="auto">
          <a:xfrm>
            <a:off x="0" y="1577951"/>
            <a:ext cx="12193200" cy="2616085"/>
            <a:chOff x="0" y="0"/>
            <a:chExt cx="9172345" cy="494955"/>
          </a:xfrm>
        </p:grpSpPr>
        <p:sp>
          <p:nvSpPr>
            <p:cNvPr id="17" name="直接连接符 7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>
              <a:off x="0" y="0"/>
              <a:ext cx="9172345" cy="1"/>
            </a:xfrm>
            <a:prstGeom prst="line">
              <a:avLst/>
            </a:prstGeom>
            <a:noFill/>
            <a:ln w="3175">
              <a:solidFill>
                <a:srgbClr val="C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矩形 8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0" y="28620"/>
              <a:ext cx="9171442" cy="466335"/>
            </a:xfrm>
            <a:prstGeom prst="rect">
              <a:avLst/>
            </a:prstGeom>
            <a:solidFill>
              <a:srgbClr val="B40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90204" pitchFamily="34" charset="0"/>
                <a:buNone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76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endParaRPr>
            </a:p>
          </p:txBody>
        </p:sp>
      </p:grpSp>
      <p:sp>
        <p:nvSpPr>
          <p:cNvPr id="20" name="矩形 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62667" y="1738372"/>
            <a:ext cx="10256107" cy="2295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90204" pitchFamily="34" charset="0"/>
              <a:buNone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石油工程</a:t>
            </a:r>
            <a:r>
              <a:rPr lang="zh-CN" altLang="en-US" sz="6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学院学生工作室</a:t>
            </a:r>
            <a:endParaRPr lang="en-US" altLang="zh-CN" sz="6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90204" pitchFamily="34" charset="0"/>
              <a:buNone/>
              <a:defRPr/>
            </a:pPr>
            <a:r>
              <a:rPr lang="zh-CN" altLang="en-US" sz="6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安全卫生检查结果</a:t>
            </a:r>
            <a:endParaRPr kumimoji="0" lang="zh-CN" altLang="en-US" sz="6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1" name="图片 2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04" y="295527"/>
            <a:ext cx="980179" cy="980179"/>
          </a:xfrm>
          <a:prstGeom prst="rect">
            <a:avLst/>
          </a:prstGeom>
          <a:effectLst/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48574AD7-D5FE-F059-2FBB-CCDA0BBA2ED9}"/>
              </a:ext>
            </a:extLst>
          </p:cNvPr>
          <p:cNvSpPr txBox="1"/>
          <p:nvPr/>
        </p:nvSpPr>
        <p:spPr>
          <a:xfrm>
            <a:off x="5129846" y="5988532"/>
            <a:ext cx="4910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2024.02.29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 descr="未标题-6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3"/>
          <a:srcRect r="63286"/>
          <a:stretch/>
        </p:blipFill>
        <p:spPr>
          <a:xfrm>
            <a:off x="10805404" y="274437"/>
            <a:ext cx="1124366" cy="102907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矩形 44"/>
          <p:cNvSpPr/>
          <p:nvPr>
            <p:custDataLst>
              <p:tags r:id="rId1"/>
            </p:custDataLst>
          </p:nvPr>
        </p:nvSpPr>
        <p:spPr>
          <a:xfrm>
            <a:off x="772497" y="8559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结果汇总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EC936DB2-59A1-A92D-077D-2B7A30AEA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163497"/>
              </p:ext>
            </p:extLst>
          </p:nvPr>
        </p:nvGraphicFramePr>
        <p:xfrm>
          <a:off x="1340428" y="1911927"/>
          <a:ext cx="8728364" cy="3117273"/>
        </p:xfrm>
        <a:graphic>
          <a:graphicData uri="http://schemas.openxmlformats.org/drawingml/2006/table">
            <a:tbl>
              <a:tblPr/>
              <a:tblGrid>
                <a:gridCol w="647688">
                  <a:extLst>
                    <a:ext uri="{9D8B030D-6E8A-4147-A177-3AD203B41FA5}">
                      <a16:colId xmlns:a16="http://schemas.microsoft.com/office/drawing/2014/main" val="916172370"/>
                    </a:ext>
                  </a:extLst>
                </a:gridCol>
                <a:gridCol w="863584">
                  <a:extLst>
                    <a:ext uri="{9D8B030D-6E8A-4147-A177-3AD203B41FA5}">
                      <a16:colId xmlns:a16="http://schemas.microsoft.com/office/drawing/2014/main" val="1137477275"/>
                    </a:ext>
                  </a:extLst>
                </a:gridCol>
                <a:gridCol w="817320">
                  <a:extLst>
                    <a:ext uri="{9D8B030D-6E8A-4147-A177-3AD203B41FA5}">
                      <a16:colId xmlns:a16="http://schemas.microsoft.com/office/drawing/2014/main" val="4166236618"/>
                    </a:ext>
                  </a:extLst>
                </a:gridCol>
                <a:gridCol w="1383338">
                  <a:extLst>
                    <a:ext uri="{9D8B030D-6E8A-4147-A177-3AD203B41FA5}">
                      <a16:colId xmlns:a16="http://schemas.microsoft.com/office/drawing/2014/main" val="4007942603"/>
                    </a:ext>
                  </a:extLst>
                </a:gridCol>
                <a:gridCol w="1352979">
                  <a:extLst>
                    <a:ext uri="{9D8B030D-6E8A-4147-A177-3AD203B41FA5}">
                      <a16:colId xmlns:a16="http://schemas.microsoft.com/office/drawing/2014/main" val="440148458"/>
                    </a:ext>
                  </a:extLst>
                </a:gridCol>
                <a:gridCol w="2310474">
                  <a:extLst>
                    <a:ext uri="{9D8B030D-6E8A-4147-A177-3AD203B41FA5}">
                      <a16:colId xmlns:a16="http://schemas.microsoft.com/office/drawing/2014/main" val="554047988"/>
                    </a:ext>
                  </a:extLst>
                </a:gridCol>
                <a:gridCol w="1352981">
                  <a:extLst>
                    <a:ext uri="{9D8B030D-6E8A-4147-A177-3AD203B41FA5}">
                      <a16:colId xmlns:a16="http://schemas.microsoft.com/office/drawing/2014/main" val="1347431933"/>
                    </a:ext>
                  </a:extLst>
                </a:gridCol>
              </a:tblGrid>
              <a:tr h="28290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序号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工作室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负责人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学号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负责人电话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所属系所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打分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4839802"/>
                  </a:ext>
                </a:extLst>
              </a:tr>
              <a:tr h="56687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B429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李经纬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S21020063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17860760270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油气开采研究所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90.2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477103"/>
                  </a:ext>
                </a:extLst>
              </a:tr>
              <a:tr h="56687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B417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李绍鹏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S20020118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15945859032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油气开采研究所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88.2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29954"/>
                  </a:ext>
                </a:extLst>
              </a:tr>
              <a:tr h="56687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B335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林国君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S21020019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15016666254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油气井工程研究所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87.5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076925"/>
                  </a:ext>
                </a:extLst>
              </a:tr>
              <a:tr h="56687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B619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陈楠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S22020181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15091453137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油气藏工程研究所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87.5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072886"/>
                  </a:ext>
                </a:extLst>
              </a:tr>
              <a:tr h="56687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E1817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邢志豪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S21020131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15069919155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油气藏工程研究所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87.4</a:t>
                      </a:r>
                      <a:endParaRPr lang="en-US" altLang="zh-CN" sz="1800" b="0" i="0" u="none" strike="noStrike" kern="120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7870517"/>
                  </a:ext>
                </a:extLst>
              </a:tr>
            </a:tbl>
          </a:graphicData>
        </a:graphic>
      </p:graphicFrame>
      <p:sp>
        <p:nvSpPr>
          <p:cNvPr id="4" name="文本框 3">
            <a:extLst>
              <a:ext uri="{FF2B5EF4-FFF2-40B4-BE49-F238E27FC236}">
                <a16:creationId xmlns:a16="http://schemas.microsoft.com/office/drawing/2014/main" id="{2C1274DD-9BAC-D601-0243-E4672BF91784}"/>
              </a:ext>
            </a:extLst>
          </p:cNvPr>
          <p:cNvSpPr txBox="1"/>
          <p:nvPr/>
        </p:nvSpPr>
        <p:spPr>
          <a:xfrm>
            <a:off x="2909455" y="1047111"/>
            <a:ext cx="511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优秀工作室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72497" y="8559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结果汇总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656741F3-C87C-1CAB-FA08-4F3FC8758E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1162025"/>
              </p:ext>
            </p:extLst>
          </p:nvPr>
        </p:nvGraphicFramePr>
        <p:xfrm>
          <a:off x="1215736" y="1039091"/>
          <a:ext cx="9266640" cy="5278580"/>
        </p:xfrm>
        <a:graphic>
          <a:graphicData uri="http://schemas.openxmlformats.org/drawingml/2006/table">
            <a:tbl>
              <a:tblPr/>
              <a:tblGrid>
                <a:gridCol w="531812">
                  <a:extLst>
                    <a:ext uri="{9D8B030D-6E8A-4147-A177-3AD203B41FA5}">
                      <a16:colId xmlns:a16="http://schemas.microsoft.com/office/drawing/2014/main" val="1284228223"/>
                    </a:ext>
                  </a:extLst>
                </a:gridCol>
                <a:gridCol w="933493">
                  <a:extLst>
                    <a:ext uri="{9D8B030D-6E8A-4147-A177-3AD203B41FA5}">
                      <a16:colId xmlns:a16="http://schemas.microsoft.com/office/drawing/2014/main" val="473255802"/>
                    </a:ext>
                  </a:extLst>
                </a:gridCol>
                <a:gridCol w="883485">
                  <a:extLst>
                    <a:ext uri="{9D8B030D-6E8A-4147-A177-3AD203B41FA5}">
                      <a16:colId xmlns:a16="http://schemas.microsoft.com/office/drawing/2014/main" val="1063294357"/>
                    </a:ext>
                  </a:extLst>
                </a:gridCol>
                <a:gridCol w="1200205">
                  <a:extLst>
                    <a:ext uri="{9D8B030D-6E8A-4147-A177-3AD203B41FA5}">
                      <a16:colId xmlns:a16="http://schemas.microsoft.com/office/drawing/2014/main" val="292736066"/>
                    </a:ext>
                  </a:extLst>
                </a:gridCol>
                <a:gridCol w="1333562">
                  <a:extLst>
                    <a:ext uri="{9D8B030D-6E8A-4147-A177-3AD203B41FA5}">
                      <a16:colId xmlns:a16="http://schemas.microsoft.com/office/drawing/2014/main" val="1018102674"/>
                    </a:ext>
                  </a:extLst>
                </a:gridCol>
                <a:gridCol w="2450419">
                  <a:extLst>
                    <a:ext uri="{9D8B030D-6E8A-4147-A177-3AD203B41FA5}">
                      <a16:colId xmlns:a16="http://schemas.microsoft.com/office/drawing/2014/main" val="4147900126"/>
                    </a:ext>
                  </a:extLst>
                </a:gridCol>
                <a:gridCol w="1933664">
                  <a:extLst>
                    <a:ext uri="{9D8B030D-6E8A-4147-A177-3AD203B41FA5}">
                      <a16:colId xmlns:a16="http://schemas.microsoft.com/office/drawing/2014/main" val="3824338327"/>
                    </a:ext>
                  </a:extLst>
                </a:gridCol>
              </a:tblGrid>
              <a:tr h="26392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序号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工作室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负责人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学号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负责人电话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所属系所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打分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479342"/>
                  </a:ext>
                </a:extLst>
              </a:tr>
              <a:tr h="2639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E2017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吕志琦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S21020065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15689963661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油气田化学研究所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87.3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916278"/>
                  </a:ext>
                </a:extLst>
              </a:tr>
              <a:tr h="2639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B601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李嘉伟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S21020099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13553052562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油气藏工程研究所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87.2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15926"/>
                  </a:ext>
                </a:extLst>
              </a:tr>
              <a:tr h="2639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E1813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张欢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1902010114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18330840841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油气藏工程研究所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87.1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943616"/>
                  </a:ext>
                </a:extLst>
              </a:tr>
              <a:tr h="2639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特</a:t>
                      </a:r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C419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韩磊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B21020004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15709288192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油气井工程研究所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87.1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695870"/>
                  </a:ext>
                </a:extLst>
              </a:tr>
              <a:tr h="2639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E1916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陈莹杰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S22020034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15951552123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油气藏工程研究所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86.7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7338369"/>
                  </a:ext>
                </a:extLst>
              </a:tr>
              <a:tr h="2639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E2020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杨恒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B20020012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18392888204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油气井工程研究所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86.6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4553909"/>
                  </a:ext>
                </a:extLst>
              </a:tr>
              <a:tr h="2639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B623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李晓宇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B19020028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18678667302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油气藏工程研究所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86.3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9148401"/>
                  </a:ext>
                </a:extLst>
              </a:tr>
              <a:tr h="2639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B402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黄琛梅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Z22020063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15034536915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油气开采研究所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86.0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0516168"/>
                  </a:ext>
                </a:extLst>
              </a:tr>
              <a:tr h="2639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B605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赵彤彤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Z21020103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17629032014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油气藏工程研究所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85.8</a:t>
                      </a:r>
                      <a:endParaRPr lang="en-US" altLang="zh-CN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0472229"/>
                  </a:ext>
                </a:extLst>
              </a:tr>
              <a:tr h="2639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E221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董立圆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Z21020035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15621496065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油气藏工程研究所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85.8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920919"/>
                  </a:ext>
                </a:extLst>
              </a:tr>
              <a:tr h="2639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B302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冯奇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B21020007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18384266568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油气井工程研究所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85.7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4127789"/>
                  </a:ext>
                </a:extLst>
              </a:tr>
              <a:tr h="2639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B633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李国强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Z22020039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15552731936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油气藏工程研究所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85.7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996917"/>
                  </a:ext>
                </a:extLst>
              </a:tr>
              <a:tr h="2639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B521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刘一田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S21020012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15135897205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油气田化学研究所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85.5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115742"/>
                  </a:ext>
                </a:extLst>
              </a:tr>
              <a:tr h="2639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B523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董二坤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Z21020101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15610070552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油气田化学研究所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85.5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2519763"/>
                  </a:ext>
                </a:extLst>
              </a:tr>
              <a:tr h="2639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特</a:t>
                      </a:r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B401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朱跃成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B22020050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17854278909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油气田化学研究所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85.5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6487613"/>
                  </a:ext>
                </a:extLst>
              </a:tr>
              <a:tr h="2639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特</a:t>
                      </a:r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C217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杨雨萱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1702010804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18353246369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油气藏工程研究所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85.5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8127906"/>
                  </a:ext>
                </a:extLst>
              </a:tr>
              <a:tr h="2639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B603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王春起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B22020065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17863973680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油气藏工程研究所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85.3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802960"/>
                  </a:ext>
                </a:extLst>
              </a:tr>
              <a:tr h="2639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E2107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臧晓宇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B20020003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17864239626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油气田化学研究所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85.2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462778"/>
                  </a:ext>
                </a:extLst>
              </a:tr>
              <a:tr h="26392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B403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孙海程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S22020146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15166914862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油气开采研究所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85.2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43614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72497" y="8559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结果汇总</a:t>
            </a: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58667415-E5BE-7956-FBDF-085E47DE78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2422623"/>
              </p:ext>
            </p:extLst>
          </p:nvPr>
        </p:nvGraphicFramePr>
        <p:xfrm>
          <a:off x="1265380" y="895493"/>
          <a:ext cx="8865756" cy="5578040"/>
        </p:xfrm>
        <a:graphic>
          <a:graphicData uri="http://schemas.openxmlformats.org/drawingml/2006/table">
            <a:tbl>
              <a:tblPr/>
              <a:tblGrid>
                <a:gridCol w="657883">
                  <a:extLst>
                    <a:ext uri="{9D8B030D-6E8A-4147-A177-3AD203B41FA5}">
                      <a16:colId xmlns:a16="http://schemas.microsoft.com/office/drawing/2014/main" val="2489427076"/>
                    </a:ext>
                  </a:extLst>
                </a:gridCol>
                <a:gridCol w="877178">
                  <a:extLst>
                    <a:ext uri="{9D8B030D-6E8A-4147-A177-3AD203B41FA5}">
                      <a16:colId xmlns:a16="http://schemas.microsoft.com/office/drawing/2014/main" val="4179856089"/>
                    </a:ext>
                  </a:extLst>
                </a:gridCol>
                <a:gridCol w="830185">
                  <a:extLst>
                    <a:ext uri="{9D8B030D-6E8A-4147-A177-3AD203B41FA5}">
                      <a16:colId xmlns:a16="http://schemas.microsoft.com/office/drawing/2014/main" val="1300212013"/>
                    </a:ext>
                  </a:extLst>
                </a:gridCol>
                <a:gridCol w="1127799">
                  <a:extLst>
                    <a:ext uri="{9D8B030D-6E8A-4147-A177-3AD203B41FA5}">
                      <a16:colId xmlns:a16="http://schemas.microsoft.com/office/drawing/2014/main" val="4266241399"/>
                    </a:ext>
                  </a:extLst>
                </a:gridCol>
                <a:gridCol w="1253111">
                  <a:extLst>
                    <a:ext uri="{9D8B030D-6E8A-4147-A177-3AD203B41FA5}">
                      <a16:colId xmlns:a16="http://schemas.microsoft.com/office/drawing/2014/main" val="127624498"/>
                    </a:ext>
                  </a:extLst>
                </a:gridCol>
                <a:gridCol w="2302590">
                  <a:extLst>
                    <a:ext uri="{9D8B030D-6E8A-4147-A177-3AD203B41FA5}">
                      <a16:colId xmlns:a16="http://schemas.microsoft.com/office/drawing/2014/main" val="1667966262"/>
                    </a:ext>
                  </a:extLst>
                </a:gridCol>
                <a:gridCol w="1817010">
                  <a:extLst>
                    <a:ext uri="{9D8B030D-6E8A-4147-A177-3AD203B41FA5}">
                      <a16:colId xmlns:a16="http://schemas.microsoft.com/office/drawing/2014/main" val="323081530"/>
                    </a:ext>
                  </a:extLst>
                </a:gridCol>
              </a:tblGrid>
              <a:tr h="27890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序号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工作室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负责人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学号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负责人电话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所属系所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打分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267771"/>
                  </a:ext>
                </a:extLst>
              </a:tr>
              <a:tr h="27890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B425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张明旺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S22020174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17860789510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油气开采研究所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85.2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8800987"/>
                  </a:ext>
                </a:extLst>
              </a:tr>
              <a:tr h="27890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B427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樊乔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B23020006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17685539062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油气开采研究所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85.0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829239"/>
                  </a:ext>
                </a:extLst>
              </a:tr>
              <a:tr h="27890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B637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闫广域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S22020176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17605465728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油气藏工程研究所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84.8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9490004"/>
                  </a:ext>
                </a:extLst>
              </a:tr>
              <a:tr h="27890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B525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梁晋源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Z22020060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19862805509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油气开采研究所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84.7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985503"/>
                  </a:ext>
                </a:extLst>
              </a:tr>
              <a:tr h="27890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B709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刘雪琪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B23020049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17685585605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海洋油气与水合物研究所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84.7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8681526"/>
                  </a:ext>
                </a:extLst>
              </a:tr>
              <a:tr h="27890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B703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万海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BS22020027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17852839613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油气藏工程研究所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84.5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545942"/>
                  </a:ext>
                </a:extLst>
              </a:tr>
              <a:tr h="27890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B715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张子桢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B22020041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17854212912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油气井工程研究所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84.5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490145"/>
                  </a:ext>
                </a:extLst>
              </a:tr>
              <a:tr h="27890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E2013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刘津铭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S22020160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15124359275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油气田化学研究所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84.5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6695139"/>
                  </a:ext>
                </a:extLst>
              </a:tr>
              <a:tr h="27890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特</a:t>
                      </a:r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C209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杨俊超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B21020072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17864268756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油气井工程研究所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84.5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633323"/>
                  </a:ext>
                </a:extLst>
              </a:tr>
              <a:tr h="27890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E2125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董丽娟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Z22020050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13153016896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油气田化学研究所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84.1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9942490"/>
                  </a:ext>
                </a:extLst>
              </a:tr>
              <a:tr h="27890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特</a:t>
                      </a:r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B507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张宪法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B20020007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17854227049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油气田化学研究所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84.1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3825827"/>
                  </a:ext>
                </a:extLst>
              </a:tr>
              <a:tr h="27890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B315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张震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B23020001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17669681283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油气井工程研究所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84.0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5987222"/>
                  </a:ext>
                </a:extLst>
              </a:tr>
              <a:tr h="27890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B617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张典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Z22020029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15668961058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油气藏工程研究所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83.8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285693"/>
                  </a:ext>
                </a:extLst>
              </a:tr>
              <a:tr h="27890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B707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毕韶琨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S22020073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18765775300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海洋油气与水合物研究所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83.7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8776533"/>
                  </a:ext>
                </a:extLst>
              </a:tr>
              <a:tr h="27890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B727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王一帆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S21020015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15206664495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油气井工程研究所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83.7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725983"/>
                  </a:ext>
                </a:extLst>
              </a:tr>
              <a:tr h="27890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B517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厉通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Z22020078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19862858003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油气田化学研究所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83.5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3838619"/>
                  </a:ext>
                </a:extLst>
              </a:tr>
              <a:tr h="27890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E1809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孙玉杰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Z22020046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19862858022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油气藏工程研究所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83.5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586586"/>
                  </a:ext>
                </a:extLst>
              </a:tr>
              <a:tr h="27890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B439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邹浩然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S22020173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18645242856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油气开采研究所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83.3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192585"/>
                  </a:ext>
                </a:extLst>
              </a:tr>
              <a:tr h="27890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B425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张明旺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S22020174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17860789510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油气开采研究所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85.2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9753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5246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72497" y="8559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结果汇总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A45695A7-293E-9CDD-3C21-F14080094E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184979"/>
              </p:ext>
            </p:extLst>
          </p:nvPr>
        </p:nvGraphicFramePr>
        <p:xfrm>
          <a:off x="1473861" y="1572251"/>
          <a:ext cx="7800961" cy="4280852"/>
        </p:xfrm>
        <a:graphic>
          <a:graphicData uri="http://schemas.openxmlformats.org/drawingml/2006/table">
            <a:tbl>
              <a:tblPr/>
              <a:tblGrid>
                <a:gridCol w="648485">
                  <a:extLst>
                    <a:ext uri="{9D8B030D-6E8A-4147-A177-3AD203B41FA5}">
                      <a16:colId xmlns:a16="http://schemas.microsoft.com/office/drawing/2014/main" val="4223186070"/>
                    </a:ext>
                  </a:extLst>
                </a:gridCol>
                <a:gridCol w="864647">
                  <a:extLst>
                    <a:ext uri="{9D8B030D-6E8A-4147-A177-3AD203B41FA5}">
                      <a16:colId xmlns:a16="http://schemas.microsoft.com/office/drawing/2014/main" val="1448070646"/>
                    </a:ext>
                  </a:extLst>
                </a:gridCol>
                <a:gridCol w="818327">
                  <a:extLst>
                    <a:ext uri="{9D8B030D-6E8A-4147-A177-3AD203B41FA5}">
                      <a16:colId xmlns:a16="http://schemas.microsoft.com/office/drawing/2014/main" val="2463333537"/>
                    </a:ext>
                  </a:extLst>
                </a:gridCol>
                <a:gridCol w="1080163">
                  <a:extLst>
                    <a:ext uri="{9D8B030D-6E8A-4147-A177-3AD203B41FA5}">
                      <a16:colId xmlns:a16="http://schemas.microsoft.com/office/drawing/2014/main" val="1841462146"/>
                    </a:ext>
                  </a:extLst>
                </a:gridCol>
                <a:gridCol w="1266736">
                  <a:extLst>
                    <a:ext uri="{9D8B030D-6E8A-4147-A177-3AD203B41FA5}">
                      <a16:colId xmlns:a16="http://schemas.microsoft.com/office/drawing/2014/main" val="1351431600"/>
                    </a:ext>
                  </a:extLst>
                </a:gridCol>
                <a:gridCol w="2269698">
                  <a:extLst>
                    <a:ext uri="{9D8B030D-6E8A-4147-A177-3AD203B41FA5}">
                      <a16:colId xmlns:a16="http://schemas.microsoft.com/office/drawing/2014/main" val="591563367"/>
                    </a:ext>
                  </a:extLst>
                </a:gridCol>
                <a:gridCol w="852905">
                  <a:extLst>
                    <a:ext uri="{9D8B030D-6E8A-4147-A177-3AD203B41FA5}">
                      <a16:colId xmlns:a16="http://schemas.microsoft.com/office/drawing/2014/main" val="3602957011"/>
                    </a:ext>
                  </a:extLst>
                </a:gridCol>
              </a:tblGrid>
              <a:tr h="26357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序号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工作室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负责人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学号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负责人电话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所属系所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打分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310138"/>
                  </a:ext>
                </a:extLst>
              </a:tr>
              <a:tr h="50216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43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B502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赵晓龙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S23020118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17864216317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油气田化学研究所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83.3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3466851"/>
                  </a:ext>
                </a:extLst>
              </a:tr>
              <a:tr h="50216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44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B607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李闪闪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B21020021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17685458382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油气藏工程研究所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83.3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0300990"/>
                  </a:ext>
                </a:extLst>
              </a:tr>
              <a:tr h="50216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45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B721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冯凯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S22020023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17864265983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海洋油气与水合物研究所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83.3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733728"/>
                  </a:ext>
                </a:extLst>
              </a:tr>
              <a:tr h="50216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46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E1902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李培含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S21020140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17860758828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油气田化学研究所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83.3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8240697"/>
                  </a:ext>
                </a:extLst>
              </a:tr>
              <a:tr h="50216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47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特</a:t>
                      </a:r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C200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姜艺民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S21020059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17860736770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油气开采研究所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83.2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7049941"/>
                  </a:ext>
                </a:extLst>
              </a:tr>
              <a:tr h="50216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48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B323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王玉聪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Z22020035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19862805112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油气井工程研究所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83.0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1898170"/>
                  </a:ext>
                </a:extLst>
              </a:tr>
              <a:tr h="50216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49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B705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姚谦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S22020029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13562256320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海洋油气与水合物研究所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82.8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2553956"/>
                  </a:ext>
                </a:extLst>
              </a:tr>
              <a:tr h="50216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50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B729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戴勤洋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B21020078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18883398659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CN" alt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油气藏工程研究所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82.3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88220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4078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17579" y="829950"/>
            <a:ext cx="362129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</a:rPr>
              <a:t>优秀工作室</a:t>
            </a:r>
            <a:endParaRPr lang="en-US" altLang="zh-CN" sz="2000" b="1" dirty="0">
              <a:solidFill>
                <a:srgbClr val="FF0000"/>
              </a:solidFill>
            </a:endParaRPr>
          </a:p>
          <a:p>
            <a:pPr algn="ctr"/>
            <a:r>
              <a:rPr lang="zh-CN" altLang="en-US" dirty="0"/>
              <a:t>工</a:t>
            </a:r>
            <a:r>
              <a:rPr lang="en-US" altLang="zh-CN" dirty="0">
                <a:latin typeface="+mj-ea"/>
                <a:ea typeface="+mj-ea"/>
              </a:rPr>
              <a:t>B-429</a:t>
            </a:r>
            <a:r>
              <a:rPr lang="en-US" altLang="zh-CN" dirty="0"/>
              <a:t> </a:t>
            </a:r>
            <a:r>
              <a:rPr lang="zh-CN" altLang="en-US" dirty="0"/>
              <a:t>油气开采研究所</a:t>
            </a:r>
            <a:endParaRPr lang="en-US" altLang="zh-CN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824" y="1729410"/>
            <a:ext cx="2782954" cy="20872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824" y="4261330"/>
            <a:ext cx="2782954" cy="226860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846983" y="1052302"/>
            <a:ext cx="6096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</a:rPr>
              <a:t>优秀工作室</a:t>
            </a:r>
            <a:endParaRPr lang="en-US" altLang="zh-CN" sz="2000" b="1" dirty="0">
              <a:solidFill>
                <a:srgbClr val="FF0000"/>
              </a:solidFill>
            </a:endParaRPr>
          </a:p>
          <a:p>
            <a:pPr algn="ctr"/>
            <a:r>
              <a:rPr lang="zh-CN" altLang="en-US" dirty="0" smtClean="0"/>
              <a:t>工</a:t>
            </a:r>
            <a:r>
              <a:rPr lang="en-US" altLang="zh-CN" dirty="0" smtClean="0">
                <a:latin typeface="+mj-ea"/>
              </a:rPr>
              <a:t>E-1817</a:t>
            </a:r>
            <a:r>
              <a:rPr lang="en-US" altLang="zh-CN" dirty="0" smtClean="0"/>
              <a:t> </a:t>
            </a:r>
            <a:r>
              <a:rPr lang="zh-CN" altLang="en-US" dirty="0"/>
              <a:t>油气开采研究所</a:t>
            </a:r>
            <a:endParaRPr lang="en-US" altLang="zh-CN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952" y="2105853"/>
            <a:ext cx="4562061" cy="3421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6837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843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843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1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45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9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9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9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9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Tw Cen MT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621</Words>
  <Application>Microsoft Office PowerPoint</Application>
  <PresentationFormat>宽屏</PresentationFormat>
  <Paragraphs>402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黑体</vt:lpstr>
      <vt:lpstr>华文仿宋</vt:lpstr>
      <vt:lpstr>宋体</vt:lpstr>
      <vt:lpstr>微软雅黑</vt:lpstr>
      <vt:lpstr>Arial</vt:lpstr>
      <vt:lpstr>Calibri</vt:lpstr>
      <vt:lpstr>Calibri Light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sydx-008</cp:lastModifiedBy>
  <cp:revision>1683</cp:revision>
  <dcterms:created xsi:type="dcterms:W3CDTF">2021-09-26T03:14:51Z</dcterms:created>
  <dcterms:modified xsi:type="dcterms:W3CDTF">2024-03-01T02:10:27Z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2052-3.8.1.6116</vt:lpwstr>
  </property>
  <property fmtid="{D5CDD505-2E9C-101B-9397-08002B2CF9AE}" pid="3" name="KSORubyTemplateID">
    <vt:lpwstr>8</vt:lpwstr>
  </property>
</Properties>
</file>